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56" r:id="rId6"/>
    <p:sldId id="258" r:id="rId7"/>
    <p:sldId id="270" r:id="rId8"/>
    <p:sldId id="260" r:id="rId9"/>
    <p:sldId id="262" r:id="rId10"/>
    <p:sldId id="267" r:id="rId11"/>
    <p:sldId id="261" r:id="rId12"/>
    <p:sldId id="266" r:id="rId13"/>
    <p:sldId id="263" r:id="rId14"/>
    <p:sldId id="265" r:id="rId15"/>
    <p:sldId id="268" r:id="rId16"/>
    <p:sldId id="269" r:id="rId17"/>
    <p:sldId id="259" r:id="rId18"/>
  </p:sldIdLst>
  <p:sldSz cx="9144000" cy="6858000" type="screen4x3"/>
  <p:notesSz cx="6888163" cy="10018713"/>
  <p:defaultTextStyle>
    <a:defPPr>
      <a:defRPr lang="en-US"/>
    </a:defPPr>
    <a:lvl1pPr algn="l" rtl="0" fontAlgn="base">
      <a:spcBef>
        <a:spcPct val="0"/>
      </a:spcBef>
      <a:spcAft>
        <a:spcPct val="0"/>
      </a:spcAft>
      <a:defRPr kern="1200" baseline="-25000">
        <a:solidFill>
          <a:schemeClr val="tx1"/>
        </a:solidFill>
        <a:latin typeface="Arial" charset="0"/>
        <a:ea typeface="+mn-ea"/>
        <a:cs typeface="+mn-cs"/>
      </a:defRPr>
    </a:lvl1pPr>
    <a:lvl2pPr marL="457200" algn="l" rtl="0" fontAlgn="base">
      <a:spcBef>
        <a:spcPct val="0"/>
      </a:spcBef>
      <a:spcAft>
        <a:spcPct val="0"/>
      </a:spcAft>
      <a:defRPr kern="1200" baseline="-25000">
        <a:solidFill>
          <a:schemeClr val="tx1"/>
        </a:solidFill>
        <a:latin typeface="Arial" charset="0"/>
        <a:ea typeface="+mn-ea"/>
        <a:cs typeface="+mn-cs"/>
      </a:defRPr>
    </a:lvl2pPr>
    <a:lvl3pPr marL="914400" algn="l" rtl="0" fontAlgn="base">
      <a:spcBef>
        <a:spcPct val="0"/>
      </a:spcBef>
      <a:spcAft>
        <a:spcPct val="0"/>
      </a:spcAft>
      <a:defRPr kern="1200" baseline="-25000">
        <a:solidFill>
          <a:schemeClr val="tx1"/>
        </a:solidFill>
        <a:latin typeface="Arial" charset="0"/>
        <a:ea typeface="+mn-ea"/>
        <a:cs typeface="+mn-cs"/>
      </a:defRPr>
    </a:lvl3pPr>
    <a:lvl4pPr marL="1371600" algn="l" rtl="0" fontAlgn="base">
      <a:spcBef>
        <a:spcPct val="0"/>
      </a:spcBef>
      <a:spcAft>
        <a:spcPct val="0"/>
      </a:spcAft>
      <a:defRPr kern="1200" baseline="-25000">
        <a:solidFill>
          <a:schemeClr val="tx1"/>
        </a:solidFill>
        <a:latin typeface="Arial" charset="0"/>
        <a:ea typeface="+mn-ea"/>
        <a:cs typeface="+mn-cs"/>
      </a:defRPr>
    </a:lvl4pPr>
    <a:lvl5pPr marL="1828800" algn="l" rtl="0" fontAlgn="base">
      <a:spcBef>
        <a:spcPct val="0"/>
      </a:spcBef>
      <a:spcAft>
        <a:spcPct val="0"/>
      </a:spcAft>
      <a:defRPr kern="1200" baseline="-25000">
        <a:solidFill>
          <a:schemeClr val="tx1"/>
        </a:solidFill>
        <a:latin typeface="Arial" charset="0"/>
        <a:ea typeface="+mn-ea"/>
        <a:cs typeface="+mn-cs"/>
      </a:defRPr>
    </a:lvl5pPr>
    <a:lvl6pPr marL="2286000" algn="l" defTabSz="914400" rtl="0" eaLnBrk="1" latinLnBrk="0" hangingPunct="1">
      <a:defRPr kern="1200" baseline="-25000">
        <a:solidFill>
          <a:schemeClr val="tx1"/>
        </a:solidFill>
        <a:latin typeface="Arial" charset="0"/>
        <a:ea typeface="+mn-ea"/>
        <a:cs typeface="+mn-cs"/>
      </a:defRPr>
    </a:lvl6pPr>
    <a:lvl7pPr marL="2743200" algn="l" defTabSz="914400" rtl="0" eaLnBrk="1" latinLnBrk="0" hangingPunct="1">
      <a:defRPr kern="1200" baseline="-25000">
        <a:solidFill>
          <a:schemeClr val="tx1"/>
        </a:solidFill>
        <a:latin typeface="Arial" charset="0"/>
        <a:ea typeface="+mn-ea"/>
        <a:cs typeface="+mn-cs"/>
      </a:defRPr>
    </a:lvl7pPr>
    <a:lvl8pPr marL="3200400" algn="l" defTabSz="914400" rtl="0" eaLnBrk="1" latinLnBrk="0" hangingPunct="1">
      <a:defRPr kern="1200" baseline="-25000">
        <a:solidFill>
          <a:schemeClr val="tx1"/>
        </a:solidFill>
        <a:latin typeface="Arial" charset="0"/>
        <a:ea typeface="+mn-ea"/>
        <a:cs typeface="+mn-cs"/>
      </a:defRPr>
    </a:lvl8pPr>
    <a:lvl9pPr marL="3657600" algn="l" defTabSz="914400" rtl="0" eaLnBrk="1" latinLnBrk="0" hangingPunct="1">
      <a:defRPr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70" d="100"/>
          <a:sy n="70" d="100"/>
        </p:scale>
        <p:origin x="137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936"/>
          </a:xfrm>
          <a:prstGeom prst="rect">
            <a:avLst/>
          </a:prstGeom>
        </p:spPr>
        <p:txBody>
          <a:bodyPr vert="horz" lIns="96606" tIns="48303" rIns="96606" bIns="48303" rtlCol="0"/>
          <a:lstStyle>
            <a:lvl1pPr algn="l" fontAlgn="auto">
              <a:spcBef>
                <a:spcPts val="0"/>
              </a:spcBef>
              <a:spcAft>
                <a:spcPts val="0"/>
              </a:spcAft>
              <a:defRPr sz="1300" baseline="0">
                <a:latin typeface="+mn-lt"/>
              </a:defRPr>
            </a:lvl1pPr>
          </a:lstStyle>
          <a:p>
            <a:pPr>
              <a:defRPr/>
            </a:pPr>
            <a:endParaRPr lang="en-GB"/>
          </a:p>
        </p:txBody>
      </p:sp>
      <p:sp>
        <p:nvSpPr>
          <p:cNvPr id="3" name="Date Placeholder 2"/>
          <p:cNvSpPr>
            <a:spLocks noGrp="1"/>
          </p:cNvSpPr>
          <p:nvPr>
            <p:ph type="dt" idx="1"/>
          </p:nvPr>
        </p:nvSpPr>
        <p:spPr>
          <a:xfrm>
            <a:off x="3901698" y="0"/>
            <a:ext cx="2984871" cy="500936"/>
          </a:xfrm>
          <a:prstGeom prst="rect">
            <a:avLst/>
          </a:prstGeom>
        </p:spPr>
        <p:txBody>
          <a:bodyPr vert="horz" lIns="96606" tIns="48303" rIns="96606" bIns="48303" rtlCol="0"/>
          <a:lstStyle>
            <a:lvl1pPr algn="r" fontAlgn="auto">
              <a:spcBef>
                <a:spcPts val="0"/>
              </a:spcBef>
              <a:spcAft>
                <a:spcPts val="0"/>
              </a:spcAft>
              <a:defRPr sz="1300" baseline="0" smtClean="0">
                <a:latin typeface="+mn-lt"/>
              </a:defRPr>
            </a:lvl1pPr>
          </a:lstStyle>
          <a:p>
            <a:pPr>
              <a:defRPr/>
            </a:pPr>
            <a:fld id="{26B1EFFB-38CE-4026-A709-A753B837C176}" type="datetimeFigureOut">
              <a:rPr lang="en-GB"/>
              <a:pPr>
                <a:defRPr/>
              </a:pPr>
              <a:t>20/06/2019</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pPr lvl="0"/>
            <a:endParaRPr lang="en-GB" noProof="0"/>
          </a:p>
        </p:txBody>
      </p:sp>
      <p:sp>
        <p:nvSpPr>
          <p:cNvPr id="5" name="Notes Placeholder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fontAlgn="auto">
              <a:spcBef>
                <a:spcPts val="0"/>
              </a:spcBef>
              <a:spcAft>
                <a:spcPts val="0"/>
              </a:spcAft>
              <a:defRPr sz="1300" baseline="0">
                <a:latin typeface="+mn-lt"/>
              </a:defRPr>
            </a:lvl1pPr>
          </a:lstStyle>
          <a:p>
            <a:pPr>
              <a:defRPr/>
            </a:pPr>
            <a:endParaRPr lang="en-GB"/>
          </a:p>
        </p:txBody>
      </p:sp>
      <p:sp>
        <p:nvSpPr>
          <p:cNvPr id="7" name="Slide Number Placeholder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fontAlgn="auto">
              <a:spcBef>
                <a:spcPts val="0"/>
              </a:spcBef>
              <a:spcAft>
                <a:spcPts val="0"/>
              </a:spcAft>
              <a:defRPr sz="1300" baseline="0" smtClean="0">
                <a:latin typeface="+mn-lt"/>
              </a:defRPr>
            </a:lvl1pPr>
          </a:lstStyle>
          <a:p>
            <a:pPr>
              <a:defRPr/>
            </a:pPr>
            <a:fld id="{34447128-5918-42F5-9BB6-CB7308F932F5}" type="slidenum">
              <a:rPr lang="en-GB"/>
              <a:pPr>
                <a:defRPr/>
              </a:pPr>
              <a:t>‹#›</a:t>
            </a:fld>
            <a:endParaRPr lang="en-GB"/>
          </a:p>
        </p:txBody>
      </p:sp>
    </p:spTree>
    <p:extLst>
      <p:ext uri="{BB962C8B-B14F-4D97-AF65-F5344CB8AC3E}">
        <p14:creationId xmlns:p14="http://schemas.microsoft.com/office/powerpoint/2010/main" val="10120193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1</a:t>
            </a:fld>
            <a:endParaRPr lang="en-GB"/>
          </a:p>
        </p:txBody>
      </p:sp>
    </p:spTree>
    <p:extLst>
      <p:ext uri="{BB962C8B-B14F-4D97-AF65-F5344CB8AC3E}">
        <p14:creationId xmlns:p14="http://schemas.microsoft.com/office/powerpoint/2010/main" val="2422326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10</a:t>
            </a:fld>
            <a:endParaRPr lang="en-GB"/>
          </a:p>
        </p:txBody>
      </p:sp>
    </p:spTree>
    <p:extLst>
      <p:ext uri="{BB962C8B-B14F-4D97-AF65-F5344CB8AC3E}">
        <p14:creationId xmlns:p14="http://schemas.microsoft.com/office/powerpoint/2010/main" val="2928474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11</a:t>
            </a:fld>
            <a:endParaRPr lang="en-GB"/>
          </a:p>
        </p:txBody>
      </p:sp>
    </p:spTree>
    <p:extLst>
      <p:ext uri="{BB962C8B-B14F-4D97-AF65-F5344CB8AC3E}">
        <p14:creationId xmlns:p14="http://schemas.microsoft.com/office/powerpoint/2010/main" val="3981282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12</a:t>
            </a:fld>
            <a:endParaRPr lang="en-GB"/>
          </a:p>
        </p:txBody>
      </p:sp>
    </p:spTree>
    <p:extLst>
      <p:ext uri="{BB962C8B-B14F-4D97-AF65-F5344CB8AC3E}">
        <p14:creationId xmlns:p14="http://schemas.microsoft.com/office/powerpoint/2010/main" val="1843768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13</a:t>
            </a:fld>
            <a:endParaRPr lang="en-GB"/>
          </a:p>
        </p:txBody>
      </p:sp>
    </p:spTree>
    <p:extLst>
      <p:ext uri="{BB962C8B-B14F-4D97-AF65-F5344CB8AC3E}">
        <p14:creationId xmlns:p14="http://schemas.microsoft.com/office/powerpoint/2010/main" val="373997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2</a:t>
            </a:fld>
            <a:endParaRPr lang="en-GB"/>
          </a:p>
        </p:txBody>
      </p:sp>
    </p:spTree>
    <p:extLst>
      <p:ext uri="{BB962C8B-B14F-4D97-AF65-F5344CB8AC3E}">
        <p14:creationId xmlns:p14="http://schemas.microsoft.com/office/powerpoint/2010/main" val="3284091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3</a:t>
            </a:fld>
            <a:endParaRPr lang="en-GB"/>
          </a:p>
        </p:txBody>
      </p:sp>
    </p:spTree>
    <p:extLst>
      <p:ext uri="{BB962C8B-B14F-4D97-AF65-F5344CB8AC3E}">
        <p14:creationId xmlns:p14="http://schemas.microsoft.com/office/powerpoint/2010/main" val="1963849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4</a:t>
            </a:fld>
            <a:endParaRPr lang="en-GB"/>
          </a:p>
        </p:txBody>
      </p:sp>
    </p:spTree>
    <p:extLst>
      <p:ext uri="{BB962C8B-B14F-4D97-AF65-F5344CB8AC3E}">
        <p14:creationId xmlns:p14="http://schemas.microsoft.com/office/powerpoint/2010/main" val="1315859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5</a:t>
            </a:fld>
            <a:endParaRPr lang="en-GB"/>
          </a:p>
        </p:txBody>
      </p:sp>
    </p:spTree>
    <p:extLst>
      <p:ext uri="{BB962C8B-B14F-4D97-AF65-F5344CB8AC3E}">
        <p14:creationId xmlns:p14="http://schemas.microsoft.com/office/powerpoint/2010/main" val="548278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6</a:t>
            </a:fld>
            <a:endParaRPr lang="en-GB"/>
          </a:p>
        </p:txBody>
      </p:sp>
    </p:spTree>
    <p:extLst>
      <p:ext uri="{BB962C8B-B14F-4D97-AF65-F5344CB8AC3E}">
        <p14:creationId xmlns:p14="http://schemas.microsoft.com/office/powerpoint/2010/main" val="237872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7</a:t>
            </a:fld>
            <a:endParaRPr lang="en-GB"/>
          </a:p>
        </p:txBody>
      </p:sp>
    </p:spTree>
    <p:extLst>
      <p:ext uri="{BB962C8B-B14F-4D97-AF65-F5344CB8AC3E}">
        <p14:creationId xmlns:p14="http://schemas.microsoft.com/office/powerpoint/2010/main" val="2972397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8</a:t>
            </a:fld>
            <a:endParaRPr lang="en-GB"/>
          </a:p>
        </p:txBody>
      </p:sp>
    </p:spTree>
    <p:extLst>
      <p:ext uri="{BB962C8B-B14F-4D97-AF65-F5344CB8AC3E}">
        <p14:creationId xmlns:p14="http://schemas.microsoft.com/office/powerpoint/2010/main" val="427605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4447128-5918-42F5-9BB6-CB7308F932F5}" type="slidenum">
              <a:rPr lang="en-GB" smtClean="0"/>
              <a:pPr>
                <a:defRPr/>
              </a:pPr>
              <a:t>9</a:t>
            </a:fld>
            <a:endParaRPr lang="en-GB"/>
          </a:p>
        </p:txBody>
      </p:sp>
    </p:spTree>
    <p:extLst>
      <p:ext uri="{BB962C8B-B14F-4D97-AF65-F5344CB8AC3E}">
        <p14:creationId xmlns:p14="http://schemas.microsoft.com/office/powerpoint/2010/main" val="1203755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325F"/>
        </a:solidFill>
        <a:effectLst/>
      </p:bgPr>
    </p:bg>
    <p:spTree>
      <p:nvGrpSpPr>
        <p:cNvPr id="1" name=""/>
        <p:cNvGrpSpPr/>
        <p:nvPr/>
      </p:nvGrpSpPr>
      <p:grpSpPr>
        <a:xfrm>
          <a:off x="0" y="0"/>
          <a:ext cx="0" cy="0"/>
          <a:chOff x="0" y="0"/>
          <a:chExt cx="0" cy="0"/>
        </a:xfrm>
      </p:grpSpPr>
      <p:pic>
        <p:nvPicPr>
          <p:cNvPr id="4" name="Picture 4" descr="General White Portrai"/>
          <p:cNvPicPr>
            <a:picLocks noChangeAspect="1" noChangeArrowheads="1"/>
          </p:cNvPicPr>
          <p:nvPr userDrawn="1"/>
        </p:nvPicPr>
        <p:blipFill>
          <a:blip r:embed="rId2"/>
          <a:srcRect/>
          <a:stretch>
            <a:fillRect/>
          </a:stretch>
        </p:blipFill>
        <p:spPr bwMode="auto">
          <a:xfrm>
            <a:off x="2987675" y="1052513"/>
            <a:ext cx="3203575" cy="3241675"/>
          </a:xfrm>
          <a:prstGeom prst="rect">
            <a:avLst/>
          </a:prstGeom>
          <a:noFill/>
          <a:ln w="9525">
            <a:noFill/>
            <a:miter lim="800000"/>
            <a:headEnd/>
            <a:tailEnd/>
          </a:ln>
        </p:spPr>
      </p:pic>
      <p:sp>
        <p:nvSpPr>
          <p:cNvPr id="7" name="Title 1"/>
          <p:cNvSpPr>
            <a:spLocks noGrp="1"/>
          </p:cNvSpPr>
          <p:nvPr>
            <p:ph type="ctrTitle"/>
          </p:nvPr>
        </p:nvSpPr>
        <p:spPr>
          <a:xfrm>
            <a:off x="685800" y="4293096"/>
            <a:ext cx="7772400" cy="747514"/>
          </a:xfrm>
          <a:prstGeom prst="rect">
            <a:avLst/>
          </a:prstGeom>
        </p:spPr>
        <p:txBody>
          <a:bodyPr/>
          <a:lstStyle>
            <a:lvl1pPr>
              <a:defRPr sz="3600">
                <a:solidFill>
                  <a:schemeClr val="bg1"/>
                </a:solidFill>
              </a:defRPr>
            </a:lvl1pPr>
          </a:lstStyle>
          <a:p>
            <a:r>
              <a:rPr lang="en-US" dirty="0" smtClean="0"/>
              <a:t>Click to edit Master title style</a:t>
            </a:r>
            <a:endParaRPr lang="en-GB" dirty="0"/>
          </a:p>
        </p:txBody>
      </p:sp>
      <p:sp>
        <p:nvSpPr>
          <p:cNvPr id="8" name="Subtitle 2"/>
          <p:cNvSpPr>
            <a:spLocks noGrp="1"/>
          </p:cNvSpPr>
          <p:nvPr>
            <p:ph type="subTitle" idx="1"/>
          </p:nvPr>
        </p:nvSpPr>
        <p:spPr>
          <a:xfrm>
            <a:off x="1371600" y="5301208"/>
            <a:ext cx="6400800" cy="720080"/>
          </a:xfrm>
          <a:prstGeom prst="rect">
            <a:avLst/>
          </a:prstGeom>
        </p:spPr>
        <p:txBody>
          <a:bodyPr anchor="ct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4FADC2-F891-4AE9-A0BA-0EF33C2D3852}" type="datetime1">
              <a:rPr lang="en-GB"/>
              <a:pPr>
                <a:defRPr/>
              </a:pPr>
              <a:t>20/06/2019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A9C70E4-5FC4-4E7A-9ABA-1974AC3AF4E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F4530D6-AD77-42A5-8484-960F0A374229}" type="datetime1">
              <a:rPr lang="en-GB"/>
              <a:pPr>
                <a:defRPr/>
              </a:pPr>
              <a:t>20/06/2019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C9EC80A-6FD3-4929-BABB-AEEA57D422B6}"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32C97E6-2BEB-44F9-9D4B-16817CD3B96B}" type="datetime1">
              <a:rPr lang="en-GB"/>
              <a:pPr>
                <a:defRPr/>
              </a:pPr>
              <a:t>20/06/2019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78675D5-7DD3-4083-B983-28DCE0BAA4C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ustom Layout">
    <p:bg>
      <p:bgPr>
        <a:solidFill>
          <a:srgbClr val="00325F"/>
        </a:solidFill>
        <a:effectLst/>
      </p:bgPr>
    </p:bg>
    <p:spTree>
      <p:nvGrpSpPr>
        <p:cNvPr id="1" name=""/>
        <p:cNvGrpSpPr/>
        <p:nvPr/>
      </p:nvGrpSpPr>
      <p:grpSpPr>
        <a:xfrm>
          <a:off x="0" y="0"/>
          <a:ext cx="0" cy="0"/>
          <a:chOff x="0" y="0"/>
          <a:chExt cx="0" cy="0"/>
        </a:xfrm>
      </p:grpSpPr>
      <p:pic>
        <p:nvPicPr>
          <p:cNvPr id="2" name="Picture 4" descr="General White Portrai"/>
          <p:cNvPicPr>
            <a:picLocks noChangeAspect="1" noChangeArrowheads="1"/>
          </p:cNvPicPr>
          <p:nvPr userDrawn="1"/>
        </p:nvPicPr>
        <p:blipFill>
          <a:blip r:embed="rId2"/>
          <a:srcRect/>
          <a:stretch>
            <a:fillRect/>
          </a:stretch>
        </p:blipFill>
        <p:spPr bwMode="auto">
          <a:xfrm>
            <a:off x="2987675" y="1052513"/>
            <a:ext cx="3203575" cy="32416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smtClean="0">
                <a:solidFill>
                  <a:schemeClr val="bg1">
                    <a:lumMod val="95000"/>
                  </a:schemeClr>
                </a:solidFill>
              </a:defRPr>
            </a:lvl1pPr>
          </a:lstStyle>
          <a:p>
            <a:pPr>
              <a:defRPr/>
            </a:pPr>
            <a:fld id="{5D46AD5A-D896-4943-B9DA-E703A409EC6A}" type="datetime1">
              <a:rPr lang="en-GB"/>
              <a:pPr>
                <a:defRPr/>
              </a:pPr>
              <a:t>20/06/2019</a:t>
            </a:fld>
            <a:endParaRPr lang="en-GB"/>
          </a:p>
        </p:txBody>
      </p:sp>
      <p:sp>
        <p:nvSpPr>
          <p:cNvPr id="5" name="Footer Placeholder 4"/>
          <p:cNvSpPr>
            <a:spLocks noGrp="1"/>
          </p:cNvSpPr>
          <p:nvPr>
            <p:ph type="ftr" sz="quarter" idx="11"/>
          </p:nvPr>
        </p:nvSpPr>
        <p:spPr/>
        <p:txBody>
          <a:bodyPr/>
          <a:lstStyle>
            <a:lvl1pPr>
              <a:defRPr>
                <a:solidFill>
                  <a:schemeClr val="bg1">
                    <a:lumMod val="95000"/>
                  </a:schemeClr>
                </a:solidFill>
              </a:defRPr>
            </a:lvl1pPr>
          </a:lstStyle>
          <a:p>
            <a:pPr>
              <a:defRPr/>
            </a:pPr>
            <a:endParaRPr lang="en-GB"/>
          </a:p>
        </p:txBody>
      </p:sp>
      <p:sp>
        <p:nvSpPr>
          <p:cNvPr id="6" name="Slide Number Placeholder 5"/>
          <p:cNvSpPr>
            <a:spLocks noGrp="1"/>
          </p:cNvSpPr>
          <p:nvPr>
            <p:ph type="sldNum" sz="quarter" idx="12"/>
          </p:nvPr>
        </p:nvSpPr>
        <p:spPr/>
        <p:txBody>
          <a:bodyPr/>
          <a:lstStyle>
            <a:lvl1pPr>
              <a:defRPr smtClean="0">
                <a:solidFill>
                  <a:schemeClr val="bg1">
                    <a:lumMod val="95000"/>
                  </a:schemeClr>
                </a:solidFill>
              </a:defRPr>
            </a:lvl1pPr>
          </a:lstStyle>
          <a:p>
            <a:pPr>
              <a:defRPr/>
            </a:pPr>
            <a:fld id="{8E5D00C1-6EA9-4774-943B-D2846F99396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B1855F2-199F-442E-8877-ACE7BA196EAB}" type="datetime1">
              <a:rPr lang="en-GB"/>
              <a:pPr>
                <a:defRPr/>
              </a:pPr>
              <a:t>20/06/2019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0E7B202-65F6-4E34-89D8-054FC271B8F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196752"/>
            <a:ext cx="4038600"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96752"/>
            <a:ext cx="4038600" cy="49294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82BC0B94-33DC-4CFE-AEB6-CA3F77389B17}" type="datetime1">
              <a:rPr lang="en-GB"/>
              <a:pPr>
                <a:defRPr/>
              </a:pPr>
              <a:t>20/06/2019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8DF67FD-1832-4CD0-A898-B82E7DD240E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9675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19675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1E4AEBF-7665-4654-95CC-331F51952EEF}" type="datetime1">
              <a:rPr lang="en-GB"/>
              <a:pPr>
                <a:defRPr/>
              </a:pPr>
              <a:t>20/06/2019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71BE107-0F6A-400F-BE2E-C3457D30D6B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B02DC0A-45CE-4F6E-8B7D-97455E6B0DD5}" type="datetime1">
              <a:rPr lang="en-GB"/>
              <a:pPr>
                <a:defRPr/>
              </a:pPr>
              <a:t>20/06/2019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9471FC7-49C9-4F81-82B9-F4E2FC7429F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C4D9B5-1C6C-4FD9-BE88-E216393FBFEF}" type="datetime1">
              <a:rPr lang="en-GB"/>
              <a:pPr>
                <a:defRPr/>
              </a:pPr>
              <a:t>20/06/2019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E8F067D-FA81-4C13-9AA1-C74FC0F15A3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1AE063B-9455-4203-9C45-C6BDD01A2805}" type="datetime1">
              <a:rPr lang="en-GB"/>
              <a:pPr>
                <a:defRPr/>
              </a:pPr>
              <a:t>20/06/2019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FAEA805-30A6-42F5-9D54-930EA8E3079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37288"/>
            <a:ext cx="9144000" cy="620712"/>
          </a:xfrm>
          <a:prstGeom prst="rect">
            <a:avLst/>
          </a:prstGeom>
          <a:solidFill>
            <a:srgbClr val="0032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baseline="0">
              <a:solidFill>
                <a:schemeClr val="bg1"/>
              </a:solidFill>
              <a:latin typeface="Arial" pitchFamily="34" charset="0"/>
              <a:cs typeface="Arial" pitchFamily="34" charset="0"/>
            </a:endParaRPr>
          </a:p>
        </p:txBody>
      </p:sp>
      <p:sp>
        <p:nvSpPr>
          <p:cNvPr id="1027" name="Title Placeholder 1"/>
          <p:cNvSpPr>
            <a:spLocks noGrp="1"/>
          </p:cNvSpPr>
          <p:nvPr>
            <p:ph type="title"/>
          </p:nvPr>
        </p:nvSpPr>
        <p:spPr bwMode="auto">
          <a:xfrm>
            <a:off x="457200" y="274638"/>
            <a:ext cx="8229600" cy="777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8" name="Text Placeholder 2"/>
          <p:cNvSpPr>
            <a:spLocks noGrp="1"/>
          </p:cNvSpPr>
          <p:nvPr>
            <p:ph type="body" idx="1"/>
          </p:nvPr>
        </p:nvSpPr>
        <p:spPr bwMode="auto">
          <a:xfrm>
            <a:off x="457200" y="1196975"/>
            <a:ext cx="8229600" cy="4929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179388" y="6365875"/>
            <a:ext cx="1090612" cy="365125"/>
          </a:xfrm>
          <a:prstGeom prst="rect">
            <a:avLst/>
          </a:prstGeom>
        </p:spPr>
        <p:txBody>
          <a:bodyPr vert="horz" lIns="91440" tIns="45720" rIns="91440" bIns="45720" rtlCol="0" anchor="ctr"/>
          <a:lstStyle>
            <a:lvl1pPr algn="l" fontAlgn="auto">
              <a:spcBef>
                <a:spcPts val="0"/>
              </a:spcBef>
              <a:spcAft>
                <a:spcPts val="0"/>
              </a:spcAft>
              <a:defRPr sz="1200" baseline="0" smtClean="0">
                <a:solidFill>
                  <a:schemeClr val="bg1"/>
                </a:solidFill>
                <a:latin typeface="Arial" pitchFamily="34" charset="0"/>
                <a:cs typeface="Arial" pitchFamily="34" charset="0"/>
              </a:defRPr>
            </a:lvl1pPr>
          </a:lstStyle>
          <a:p>
            <a:pPr>
              <a:defRPr/>
            </a:pPr>
            <a:fld id="{9730B440-F999-4236-A949-0085F751AC74}" type="datetime1">
              <a:rPr lang="en-GB"/>
              <a:pPr>
                <a:defRPr/>
              </a:pPr>
              <a:t>20/06/2019</a:t>
            </a:fld>
            <a:endParaRPr lang="en-GB"/>
          </a:p>
        </p:txBody>
      </p:sp>
      <p:sp>
        <p:nvSpPr>
          <p:cNvPr id="5" name="Footer Placeholder 4"/>
          <p:cNvSpPr>
            <a:spLocks noGrp="1"/>
          </p:cNvSpPr>
          <p:nvPr>
            <p:ph type="ftr" sz="quarter" idx="3"/>
          </p:nvPr>
        </p:nvSpPr>
        <p:spPr>
          <a:xfrm>
            <a:off x="2411413" y="6367463"/>
            <a:ext cx="4335462" cy="365125"/>
          </a:xfrm>
          <a:prstGeom prst="rect">
            <a:avLst/>
          </a:prstGeom>
        </p:spPr>
        <p:txBody>
          <a:bodyPr vert="horz" lIns="91440" tIns="45720" rIns="91440" bIns="45720" rtlCol="0" anchor="ctr"/>
          <a:lstStyle>
            <a:lvl1pPr algn="ctr" fontAlgn="auto">
              <a:spcBef>
                <a:spcPts val="0"/>
              </a:spcBef>
              <a:spcAft>
                <a:spcPts val="0"/>
              </a:spcAft>
              <a:defRPr sz="1200" baseline="0" dirty="0">
                <a:solidFill>
                  <a:schemeClr val="bg1"/>
                </a:solidFill>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1403350" y="6370638"/>
            <a:ext cx="865188" cy="365125"/>
          </a:xfrm>
          <a:prstGeom prst="rect">
            <a:avLst/>
          </a:prstGeom>
        </p:spPr>
        <p:txBody>
          <a:bodyPr vert="horz" lIns="91440" tIns="45720" rIns="91440" bIns="45720" rtlCol="0" anchor="ctr"/>
          <a:lstStyle>
            <a:lvl1pPr algn="r" fontAlgn="auto">
              <a:spcBef>
                <a:spcPts val="0"/>
              </a:spcBef>
              <a:spcAft>
                <a:spcPts val="0"/>
              </a:spcAft>
              <a:defRPr sz="1200" baseline="0" smtClean="0">
                <a:solidFill>
                  <a:schemeClr val="bg1"/>
                </a:solidFill>
                <a:latin typeface="Arial" pitchFamily="34" charset="0"/>
                <a:cs typeface="Arial" pitchFamily="34" charset="0"/>
              </a:defRPr>
            </a:lvl1pPr>
          </a:lstStyle>
          <a:p>
            <a:pPr>
              <a:defRPr/>
            </a:pPr>
            <a:fld id="{56A7B4E9-43B0-44E8-82E5-6BC43EF92CDE}" type="slidenum">
              <a:rPr lang="en-GB"/>
              <a:pPr>
                <a:defRPr/>
              </a:pPr>
              <a:t>‹#›</a:t>
            </a:fld>
            <a:endParaRPr lang="en-GB"/>
          </a:p>
        </p:txBody>
      </p:sp>
      <p:pic>
        <p:nvPicPr>
          <p:cNvPr id="1032" name="Picture 5" descr="General White Landscape"/>
          <p:cNvPicPr>
            <a:picLocks noChangeAspect="1" noChangeArrowheads="1"/>
          </p:cNvPicPr>
          <p:nvPr userDrawn="1"/>
        </p:nvPicPr>
        <p:blipFill>
          <a:blip r:embed="rId14"/>
          <a:srcRect/>
          <a:stretch>
            <a:fillRect/>
          </a:stretch>
        </p:blipFill>
        <p:spPr bwMode="auto">
          <a:xfrm>
            <a:off x="6823075" y="6284913"/>
            <a:ext cx="2286000" cy="5286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sldNum="0" hdr="0" ftr="0" dt="0"/>
  <p:txStyles>
    <p:titleStyle>
      <a:lvl1pPr algn="ctr" rtl="0" fontAlgn="base">
        <a:spcBef>
          <a:spcPct val="0"/>
        </a:spcBef>
        <a:spcAft>
          <a:spcPct val="0"/>
        </a:spcAft>
        <a:defRPr sz="4400" kern="1200">
          <a:solidFill>
            <a:schemeClr val="tx1"/>
          </a:solidFill>
          <a:latin typeface="Arial" pitchFamily="34" charset="0"/>
          <a:ea typeface="+mj-ea"/>
          <a:cs typeface="Arial" pitchFamily="34" charset="0"/>
        </a:defRPr>
      </a:lvl1pPr>
      <a:lvl2pPr algn="ctr" rtl="0" fontAlgn="base">
        <a:spcBef>
          <a:spcPct val="0"/>
        </a:spcBef>
        <a:spcAft>
          <a:spcPct val="0"/>
        </a:spcAft>
        <a:defRPr sz="4400">
          <a:solidFill>
            <a:schemeClr val="tx1"/>
          </a:solidFill>
          <a:latin typeface="Arial" charset="0"/>
          <a:cs typeface="Arial" charset="0"/>
        </a:defRPr>
      </a:lvl2pPr>
      <a:lvl3pPr algn="ctr" rtl="0" fontAlgn="base">
        <a:spcBef>
          <a:spcPct val="0"/>
        </a:spcBef>
        <a:spcAft>
          <a:spcPct val="0"/>
        </a:spcAft>
        <a:defRPr sz="4400">
          <a:solidFill>
            <a:schemeClr val="tx1"/>
          </a:solidFill>
          <a:latin typeface="Arial" charset="0"/>
          <a:cs typeface="Arial" charset="0"/>
        </a:defRPr>
      </a:lvl3pPr>
      <a:lvl4pPr algn="ctr" rtl="0" fontAlgn="base">
        <a:spcBef>
          <a:spcPct val="0"/>
        </a:spcBef>
        <a:spcAft>
          <a:spcPct val="0"/>
        </a:spcAft>
        <a:defRPr sz="4400">
          <a:solidFill>
            <a:schemeClr val="tx1"/>
          </a:solidFill>
          <a:latin typeface="Arial" charset="0"/>
          <a:cs typeface="Arial" charset="0"/>
        </a:defRPr>
      </a:lvl4pPr>
      <a:lvl5pPr algn="ctr" rtl="0" fontAlgn="base">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3568" y="4292600"/>
            <a:ext cx="7774632" cy="1512664"/>
          </a:xfrm>
        </p:spPr>
        <p:txBody>
          <a:bodyPr/>
          <a:lstStyle/>
          <a:p>
            <a:r>
              <a:rPr lang="en-GB" sz="3200" b="1" dirty="0"/>
              <a:t>Health and access to care for people in contact with </a:t>
            </a:r>
            <a:r>
              <a:rPr lang="en-GB" sz="3200" b="1" dirty="0" smtClean="0"/>
              <a:t>probation: </a:t>
            </a:r>
            <a:r>
              <a:rPr lang="en-GB" sz="3200" b="1" dirty="0"/>
              <a:t>a research perspective</a:t>
            </a:r>
            <a:endParaRPr lang="en-GB" sz="3200" b="1" dirty="0" smtClean="0">
              <a:latin typeface="Arial" charset="0"/>
              <a:cs typeface="Arial" charset="0"/>
            </a:endParaRPr>
          </a:p>
        </p:txBody>
      </p:sp>
      <p:sp>
        <p:nvSpPr>
          <p:cNvPr id="15362" name="Subtitle 2"/>
          <p:cNvSpPr>
            <a:spLocks noGrp="1"/>
          </p:cNvSpPr>
          <p:nvPr>
            <p:ph type="subTitle" idx="1"/>
          </p:nvPr>
        </p:nvSpPr>
        <p:spPr>
          <a:xfrm>
            <a:off x="2483768" y="5949280"/>
            <a:ext cx="6400800" cy="720725"/>
          </a:xfrm>
        </p:spPr>
        <p:txBody>
          <a:bodyPr/>
          <a:lstStyle/>
          <a:p>
            <a:pPr algn="r"/>
            <a:r>
              <a:rPr lang="en-GB" sz="1800" b="1" dirty="0" smtClean="0">
                <a:latin typeface="Arial" charset="0"/>
                <a:cs typeface="Arial" charset="0"/>
              </a:rPr>
              <a:t>Dr Coral Sirdifield</a:t>
            </a:r>
          </a:p>
          <a:p>
            <a:pPr algn="r"/>
            <a:r>
              <a:rPr lang="en-GB" sz="1800" b="1" dirty="0" smtClean="0">
                <a:latin typeface="Arial" charset="0"/>
                <a:cs typeface="Arial" charset="0"/>
              </a:rPr>
              <a:t>Research Fellow</a:t>
            </a:r>
          </a:p>
          <a:p>
            <a:pPr algn="r"/>
            <a:r>
              <a:rPr lang="en-GB" sz="1800" b="1" dirty="0" smtClean="0">
                <a:latin typeface="Arial" charset="0"/>
                <a:cs typeface="Arial" charset="0"/>
              </a:rPr>
              <a:t>csirdifield@lincoln.ac.uk</a:t>
            </a:r>
            <a:endParaRPr lang="en-GB" sz="1800" b="1"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a:t>
            </a:r>
            <a:r>
              <a:rPr lang="en-GB" b="1" dirty="0"/>
              <a:t>F</a:t>
            </a:r>
            <a:r>
              <a:rPr lang="en-GB" b="1" dirty="0" smtClean="0"/>
              <a:t>indings</a:t>
            </a:r>
            <a:endParaRPr lang="en-GB" b="1" dirty="0"/>
          </a:p>
        </p:txBody>
      </p:sp>
      <p:sp>
        <p:nvSpPr>
          <p:cNvPr id="3" name="Content Placeholder 2"/>
          <p:cNvSpPr>
            <a:spLocks noGrp="1"/>
          </p:cNvSpPr>
          <p:nvPr>
            <p:ph idx="1"/>
          </p:nvPr>
        </p:nvSpPr>
        <p:spPr/>
        <p:txBody>
          <a:bodyPr/>
          <a:lstStyle/>
          <a:p>
            <a:pPr marL="0" indent="0">
              <a:buNone/>
            </a:pPr>
            <a:r>
              <a:rPr lang="en-GB" sz="2000" dirty="0" smtClean="0"/>
              <a:t>(Based on FOI data: 75</a:t>
            </a:r>
            <a:r>
              <a:rPr lang="en-GB" sz="2000" dirty="0"/>
              <a:t>% of CCGs and 52% of MHTs in England</a:t>
            </a:r>
            <a:r>
              <a:rPr lang="en-GB" sz="2000" dirty="0" smtClean="0"/>
              <a:t>)</a:t>
            </a:r>
          </a:p>
          <a:p>
            <a:pPr marL="0" indent="0">
              <a:buNone/>
            </a:pPr>
            <a:endParaRPr lang="en-GB" sz="1000" dirty="0"/>
          </a:p>
          <a:p>
            <a:r>
              <a:rPr lang="en-GB" sz="2000" dirty="0" smtClean="0"/>
              <a:t>12.1% of CCGs commission probation-specific services (4.5%), or services with probation-specific elements (7.6%)</a:t>
            </a:r>
          </a:p>
          <a:p>
            <a:r>
              <a:rPr lang="en-GB" sz="2000" dirty="0" smtClean="0"/>
              <a:t>5.7% directly facilitate access to mainstream care for people in contact with probation, and 14% stated that they do so via another organisation that they commission or work with</a:t>
            </a:r>
          </a:p>
          <a:p>
            <a:r>
              <a:rPr lang="en-GB" sz="2000" dirty="0" smtClean="0"/>
              <a:t>20</a:t>
            </a:r>
            <a:r>
              <a:rPr lang="en-GB" sz="2000" dirty="0"/>
              <a:t>% </a:t>
            </a:r>
            <a:r>
              <a:rPr lang="en-GB" sz="2000" dirty="0" smtClean="0"/>
              <a:t>(mistakenly) believe </a:t>
            </a:r>
            <a:r>
              <a:rPr lang="en-GB" sz="2000" dirty="0"/>
              <a:t>that NHS England are responsible for commissioning healthcare for people in contact with </a:t>
            </a:r>
            <a:r>
              <a:rPr lang="en-GB" sz="2000" dirty="0" smtClean="0"/>
              <a:t>probation</a:t>
            </a:r>
          </a:p>
          <a:p>
            <a:endParaRPr lang="en-GB" sz="1100" dirty="0"/>
          </a:p>
          <a:p>
            <a:r>
              <a:rPr lang="en-GB" sz="2000" dirty="0" smtClean="0"/>
              <a:t>86.2% of MHTs provide probation-specific services (69%), or services with probation-specific elements (17.2%)</a:t>
            </a:r>
          </a:p>
          <a:p>
            <a:r>
              <a:rPr lang="en-GB" sz="2000" dirty="0" smtClean="0"/>
              <a:t>75.9% reported facilitating access to mainstream services</a:t>
            </a:r>
          </a:p>
          <a:p>
            <a:endParaRPr lang="en-GB" sz="1100" dirty="0"/>
          </a:p>
          <a:p>
            <a:r>
              <a:rPr lang="en-GB" sz="2000" dirty="0" smtClean="0"/>
              <a:t>Very few JSNAs consider the health needs of people in contact with probation – gap analysis needed to determine if services meet need</a:t>
            </a:r>
            <a:endParaRPr lang="en-GB" sz="2000" dirty="0"/>
          </a:p>
          <a:p>
            <a:endParaRPr lang="en-GB" dirty="0"/>
          </a:p>
        </p:txBody>
      </p:sp>
    </p:spTree>
    <p:extLst>
      <p:ext uri="{BB962C8B-B14F-4D97-AF65-F5344CB8AC3E}">
        <p14:creationId xmlns:p14="http://schemas.microsoft.com/office/powerpoint/2010/main" val="279547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7"/>
            <a:ext cx="8712968" cy="1642193"/>
          </a:xfrm>
        </p:spPr>
        <p:txBody>
          <a:bodyPr/>
          <a:lstStyle/>
          <a:p>
            <a:r>
              <a:rPr lang="en-GB" sz="4000" b="1" dirty="0" smtClean="0"/>
              <a:t>Measuring and Facilitating Improvements in the Quality of Healthcare</a:t>
            </a:r>
            <a:endParaRPr lang="en-GB" sz="4000" b="1" dirty="0"/>
          </a:p>
        </p:txBody>
      </p:sp>
      <p:sp>
        <p:nvSpPr>
          <p:cNvPr id="3" name="Content Placeholder 2"/>
          <p:cNvSpPr>
            <a:spLocks noGrp="1"/>
          </p:cNvSpPr>
          <p:nvPr>
            <p:ph idx="1"/>
          </p:nvPr>
        </p:nvSpPr>
        <p:spPr>
          <a:xfrm>
            <a:off x="457200" y="2132856"/>
            <a:ext cx="8229600" cy="3993306"/>
          </a:xfrm>
        </p:spPr>
        <p:txBody>
          <a:bodyPr/>
          <a:lstStyle/>
          <a:p>
            <a:pPr marL="0" indent="0">
              <a:buNone/>
            </a:pPr>
            <a:r>
              <a:rPr lang="en-GB" sz="2800" dirty="0" smtClean="0"/>
              <a:t>The case studies and surveys suggested that the following were important:</a:t>
            </a:r>
          </a:p>
          <a:p>
            <a:r>
              <a:rPr lang="en-GB" sz="2000" dirty="0" smtClean="0"/>
              <a:t>Partnership working – needs a centrally driven effort to develop this at all levels (commissioning, training, co-location of staff, shared targets, quality indicators, </a:t>
            </a:r>
            <a:r>
              <a:rPr lang="en-GB" sz="2000" dirty="0" err="1" smtClean="0"/>
              <a:t>etc</a:t>
            </a:r>
            <a:r>
              <a:rPr lang="en-GB" sz="2000" dirty="0" smtClean="0"/>
              <a:t>)</a:t>
            </a:r>
          </a:p>
          <a:p>
            <a:r>
              <a:rPr lang="en-GB" sz="2000" dirty="0" smtClean="0"/>
              <a:t>Clear referral routes for probation</a:t>
            </a:r>
          </a:p>
          <a:p>
            <a:r>
              <a:rPr lang="en-GB" sz="2000" dirty="0" smtClean="0"/>
              <a:t>Overcoming barriers</a:t>
            </a:r>
          </a:p>
          <a:p>
            <a:r>
              <a:rPr lang="en-GB" sz="2000" dirty="0" smtClean="0"/>
              <a:t>Improving assessment of health needs</a:t>
            </a:r>
          </a:p>
          <a:p>
            <a:pPr marL="0" indent="0">
              <a:buNone/>
            </a:pPr>
            <a:endParaRPr lang="en-GB" sz="1200" dirty="0"/>
          </a:p>
          <a:p>
            <a:pPr marL="0" indent="0">
              <a:buNone/>
            </a:pPr>
            <a:r>
              <a:rPr lang="en-GB" sz="2400" dirty="0" smtClean="0"/>
              <a:t>We have shared some suggested quality indicators in our toolkit</a:t>
            </a:r>
            <a:endParaRPr lang="en-GB" sz="2400" dirty="0"/>
          </a:p>
        </p:txBody>
      </p:sp>
    </p:spTree>
    <p:extLst>
      <p:ext uri="{BB962C8B-B14F-4D97-AF65-F5344CB8AC3E}">
        <p14:creationId xmlns:p14="http://schemas.microsoft.com/office/powerpoint/2010/main" val="339077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Summary</a:t>
            </a:r>
            <a:endParaRPr lang="en-GB" b="1" dirty="0"/>
          </a:p>
        </p:txBody>
      </p:sp>
      <p:sp>
        <p:nvSpPr>
          <p:cNvPr id="3" name="Content Placeholder 2"/>
          <p:cNvSpPr>
            <a:spLocks noGrp="1"/>
          </p:cNvSpPr>
          <p:nvPr>
            <p:ph idx="1"/>
          </p:nvPr>
        </p:nvSpPr>
        <p:spPr/>
        <p:txBody>
          <a:bodyPr/>
          <a:lstStyle/>
          <a:p>
            <a:r>
              <a:rPr lang="en-GB" sz="2800" dirty="0" smtClean="0"/>
              <a:t>Importance of improving the health of people on probation</a:t>
            </a:r>
          </a:p>
          <a:p>
            <a:r>
              <a:rPr lang="en-GB" sz="2800" dirty="0" smtClean="0"/>
              <a:t>Challenges/areas for future research:</a:t>
            </a:r>
          </a:p>
          <a:p>
            <a:pPr lvl="1"/>
            <a:r>
              <a:rPr lang="en-GB" sz="2000" dirty="0" smtClean="0"/>
              <a:t>Health needs</a:t>
            </a:r>
          </a:p>
          <a:p>
            <a:pPr lvl="1"/>
            <a:r>
              <a:rPr lang="en-GB" sz="2000" dirty="0" smtClean="0"/>
              <a:t>Improving data collection and sharing data (key to evidence-based commissioning)</a:t>
            </a:r>
          </a:p>
          <a:p>
            <a:pPr lvl="1"/>
            <a:r>
              <a:rPr lang="en-GB" sz="2000" dirty="0" smtClean="0"/>
              <a:t>Evaluating innovative practice (like the examples in our toolkit)</a:t>
            </a:r>
          </a:p>
          <a:p>
            <a:pPr lvl="1"/>
            <a:r>
              <a:rPr lang="en-GB" sz="2000" dirty="0" smtClean="0"/>
              <a:t>Make sure that CCGs are aware of their responsibilities, and increase the number of JSNAs focusing on people in contact with probation so that we can see if current healthcare provision is meeting need</a:t>
            </a:r>
          </a:p>
          <a:p>
            <a:pPr lvl="1"/>
            <a:r>
              <a:rPr lang="en-GB" sz="2000" dirty="0" smtClean="0"/>
              <a:t>Develop partnership working</a:t>
            </a:r>
          </a:p>
          <a:p>
            <a:pPr lvl="1"/>
            <a:r>
              <a:rPr lang="en-GB" sz="2000" dirty="0" smtClean="0"/>
              <a:t>Further develop quality indicators</a:t>
            </a:r>
            <a:endParaRPr lang="en-GB" sz="2000" dirty="0"/>
          </a:p>
        </p:txBody>
      </p:sp>
    </p:spTree>
    <p:extLst>
      <p:ext uri="{BB962C8B-B14F-4D97-AF65-F5344CB8AC3E}">
        <p14:creationId xmlns:p14="http://schemas.microsoft.com/office/powerpoint/2010/main" val="804253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GB" sz="2000" dirty="0"/>
          </a:p>
          <a:p>
            <a:pPr marL="0" indent="0">
              <a:buNone/>
            </a:pPr>
            <a:r>
              <a:rPr lang="en-GB" sz="2000" dirty="0" smtClean="0"/>
              <a:t>This </a:t>
            </a:r>
            <a:r>
              <a:rPr lang="en-GB" sz="2000" dirty="0"/>
              <a:t>project is funded by the National </a:t>
            </a:r>
            <a:r>
              <a:rPr lang="en-GB" sz="2000" dirty="0" smtClean="0"/>
              <a:t>Institute for </a:t>
            </a:r>
            <a:r>
              <a:rPr lang="en-GB" sz="2000" dirty="0"/>
              <a:t>Health Research (NIHR) [Research </a:t>
            </a:r>
            <a:r>
              <a:rPr lang="en-GB" sz="2000" dirty="0" smtClean="0"/>
              <a:t>for Patient </a:t>
            </a:r>
            <a:r>
              <a:rPr lang="en-GB" sz="2000" dirty="0"/>
              <a:t>Benefit programme (Grant </a:t>
            </a:r>
            <a:r>
              <a:rPr lang="en-GB" sz="2000" dirty="0" smtClean="0"/>
              <a:t>Reference Number </a:t>
            </a:r>
            <a:r>
              <a:rPr lang="en-GB" sz="2000" dirty="0"/>
              <a:t>PB-PG-0815-20012]. The </a:t>
            </a:r>
            <a:r>
              <a:rPr lang="en-GB" sz="2000" dirty="0" smtClean="0"/>
              <a:t>views expressed </a:t>
            </a:r>
            <a:r>
              <a:rPr lang="en-GB" sz="2000" dirty="0"/>
              <a:t>are those of the author(s) and </a:t>
            </a:r>
            <a:r>
              <a:rPr lang="en-GB" sz="2000" dirty="0" smtClean="0"/>
              <a:t>not necessarily </a:t>
            </a:r>
            <a:r>
              <a:rPr lang="en-GB" sz="2000" dirty="0"/>
              <a:t>those of the NIHR or </a:t>
            </a:r>
            <a:r>
              <a:rPr lang="en-GB" sz="2000" dirty="0" smtClean="0"/>
              <a:t>the Department </a:t>
            </a:r>
            <a:r>
              <a:rPr lang="en-GB" sz="2000" dirty="0"/>
              <a:t>of Health and Social Care.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157" y="4869160"/>
            <a:ext cx="5173231" cy="1081557"/>
          </a:xfrm>
          <a:prstGeom prst="rect">
            <a:avLst/>
          </a:prstGeom>
        </p:spPr>
      </p:pic>
    </p:spTree>
    <p:extLst>
      <p:ext uri="{BB962C8B-B14F-4D97-AF65-F5344CB8AC3E}">
        <p14:creationId xmlns:p14="http://schemas.microsoft.com/office/powerpoint/2010/main" val="1619087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Project</a:t>
            </a:r>
            <a:endParaRPr lang="en-GB" b="1" dirty="0"/>
          </a:p>
        </p:txBody>
      </p:sp>
      <p:sp>
        <p:nvSpPr>
          <p:cNvPr id="3" name="Content Placeholder 2"/>
          <p:cNvSpPr>
            <a:spLocks noGrp="1"/>
          </p:cNvSpPr>
          <p:nvPr>
            <p:ph idx="1"/>
          </p:nvPr>
        </p:nvSpPr>
        <p:spPr>
          <a:xfrm>
            <a:off x="457200" y="1124744"/>
            <a:ext cx="8229600" cy="5112567"/>
          </a:xfrm>
        </p:spPr>
        <p:txBody>
          <a:bodyPr/>
          <a:lstStyle/>
          <a:p>
            <a:pPr marL="0" indent="0">
              <a:buNone/>
            </a:pPr>
            <a:r>
              <a:rPr lang="en-GB" dirty="0" smtClean="0"/>
              <a:t>We examined:</a:t>
            </a:r>
          </a:p>
          <a:p>
            <a:pPr marL="514350" indent="-514350">
              <a:buFont typeface="+mj-lt"/>
              <a:buAutoNum type="arabicPeriod"/>
            </a:pPr>
            <a:r>
              <a:rPr lang="en-GB" sz="2800" dirty="0" smtClean="0"/>
              <a:t>What research tells us about the health of people in contact with probation and the most effective ways of providing healthcare for them to achieve good health outcomes</a:t>
            </a:r>
          </a:p>
          <a:p>
            <a:pPr marL="514350" indent="-514350">
              <a:buFont typeface="+mj-lt"/>
              <a:buAutoNum type="arabicPeriod"/>
            </a:pPr>
            <a:r>
              <a:rPr lang="en-GB" sz="2800" dirty="0" smtClean="0"/>
              <a:t>How healthcare is currently provided for people in contact with probation in England</a:t>
            </a:r>
          </a:p>
          <a:p>
            <a:pPr marL="514350" indent="-514350">
              <a:buFont typeface="+mj-lt"/>
              <a:buAutoNum type="arabicPeriod"/>
            </a:pPr>
            <a:r>
              <a:rPr lang="en-GB" sz="2800" dirty="0" smtClean="0"/>
              <a:t>What mechanisms can be used to measure and facilitate improvements in the quality of healthcare for this population</a:t>
            </a:r>
            <a:endParaRPr lang="en-GB" sz="2800" dirty="0"/>
          </a:p>
        </p:txBody>
      </p:sp>
    </p:spTree>
    <p:extLst>
      <p:ext uri="{BB962C8B-B14F-4D97-AF65-F5344CB8AC3E}">
        <p14:creationId xmlns:p14="http://schemas.microsoft.com/office/powerpoint/2010/main" val="3244562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Rationale</a:t>
            </a:r>
            <a:endParaRPr lang="en-GB" b="1" dirty="0"/>
          </a:p>
        </p:txBody>
      </p:sp>
      <p:sp>
        <p:nvSpPr>
          <p:cNvPr id="3" name="Content Placeholder 2"/>
          <p:cNvSpPr>
            <a:spLocks noGrp="1"/>
          </p:cNvSpPr>
          <p:nvPr>
            <p:ph idx="1"/>
          </p:nvPr>
        </p:nvSpPr>
        <p:spPr/>
        <p:txBody>
          <a:bodyPr/>
          <a:lstStyle/>
          <a:p>
            <a:pPr marL="0" indent="0">
              <a:buNone/>
            </a:pPr>
            <a:r>
              <a:rPr lang="en-GB" dirty="0" smtClean="0"/>
              <a:t>Improving the health of people in contact with probation is important because:</a:t>
            </a:r>
          </a:p>
          <a:p>
            <a:r>
              <a:rPr lang="en-GB" sz="2400" dirty="0" smtClean="0"/>
              <a:t>Many people in this group are in poor health and subject to negative social determinants of health</a:t>
            </a:r>
          </a:p>
          <a:p>
            <a:r>
              <a:rPr lang="en-GB" sz="2400" dirty="0" smtClean="0"/>
              <a:t>May lead to wider benefits (‘community dividend’) in terms of:</a:t>
            </a:r>
          </a:p>
          <a:p>
            <a:pPr lvl="1"/>
            <a:r>
              <a:rPr lang="en-GB" sz="2000" dirty="0" smtClean="0"/>
              <a:t>Reductions in re-offending</a:t>
            </a:r>
          </a:p>
          <a:p>
            <a:pPr lvl="1"/>
            <a:r>
              <a:rPr lang="en-GB" sz="2000" dirty="0" smtClean="0"/>
              <a:t>Improved health for others</a:t>
            </a:r>
          </a:p>
          <a:p>
            <a:pPr lvl="1"/>
            <a:r>
              <a:rPr lang="en-GB" sz="2000" dirty="0" smtClean="0"/>
              <a:t>Reduced use of crisis care</a:t>
            </a:r>
          </a:p>
          <a:p>
            <a:pPr lvl="1"/>
            <a:r>
              <a:rPr lang="en-GB" sz="2000" dirty="0" smtClean="0"/>
              <a:t>Cost savings for health and justice services</a:t>
            </a:r>
            <a:endParaRPr lang="en-GB" sz="2000" dirty="0"/>
          </a:p>
        </p:txBody>
      </p:sp>
    </p:spTree>
    <p:extLst>
      <p:ext uri="{BB962C8B-B14F-4D97-AF65-F5344CB8AC3E}">
        <p14:creationId xmlns:p14="http://schemas.microsoft.com/office/powerpoint/2010/main" val="941849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Methods</a:t>
            </a:r>
            <a:endParaRPr lang="en-GB" b="1" dirty="0"/>
          </a:p>
        </p:txBody>
      </p:sp>
      <p:sp>
        <p:nvSpPr>
          <p:cNvPr id="3" name="Content Placeholder 2"/>
          <p:cNvSpPr>
            <a:spLocks noGrp="1"/>
          </p:cNvSpPr>
          <p:nvPr>
            <p:ph idx="1"/>
          </p:nvPr>
        </p:nvSpPr>
        <p:spPr/>
        <p:txBody>
          <a:bodyPr/>
          <a:lstStyle/>
          <a:p>
            <a:r>
              <a:rPr lang="en-GB" dirty="0" smtClean="0"/>
              <a:t>Narrative systematic review of the literature</a:t>
            </a:r>
          </a:p>
          <a:p>
            <a:pPr marL="0" indent="0">
              <a:buNone/>
            </a:pPr>
            <a:endParaRPr lang="en-GB" dirty="0" smtClean="0"/>
          </a:p>
          <a:p>
            <a:r>
              <a:rPr lang="en-GB" dirty="0" smtClean="0"/>
              <a:t>Survey of key stakeholders in England</a:t>
            </a:r>
          </a:p>
          <a:p>
            <a:pPr marL="0" indent="0">
              <a:buNone/>
            </a:pPr>
            <a:endParaRPr lang="en-GB" dirty="0" smtClean="0"/>
          </a:p>
          <a:p>
            <a:r>
              <a:rPr lang="en-GB" dirty="0" smtClean="0"/>
              <a:t>Case studies in six areas of the country</a:t>
            </a:r>
            <a:endParaRPr lang="en-GB" dirty="0"/>
          </a:p>
        </p:txBody>
      </p:sp>
    </p:spTree>
    <p:extLst>
      <p:ext uri="{BB962C8B-B14F-4D97-AF65-F5344CB8AC3E}">
        <p14:creationId xmlns:p14="http://schemas.microsoft.com/office/powerpoint/2010/main" val="3039195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lstStyle/>
          <a:p>
            <a:r>
              <a:rPr lang="en-GB" b="1" dirty="0" smtClean="0"/>
              <a:t>Health Needs</a:t>
            </a:r>
            <a:endParaRPr lang="en-GB" b="1" dirty="0"/>
          </a:p>
        </p:txBody>
      </p:sp>
      <p:sp>
        <p:nvSpPr>
          <p:cNvPr id="3" name="Content Placeholder 2"/>
          <p:cNvSpPr>
            <a:spLocks noGrp="1"/>
          </p:cNvSpPr>
          <p:nvPr>
            <p:ph idx="1"/>
          </p:nvPr>
        </p:nvSpPr>
        <p:spPr>
          <a:xfrm>
            <a:off x="457200" y="1556792"/>
            <a:ext cx="8229600" cy="4497363"/>
          </a:xfrm>
        </p:spPr>
        <p:txBody>
          <a:bodyPr/>
          <a:lstStyle/>
          <a:p>
            <a:r>
              <a:rPr lang="en-GB" sz="2800" dirty="0" smtClean="0"/>
              <a:t>Overall we identified a lack of up-to-date research on health needs</a:t>
            </a:r>
          </a:p>
          <a:p>
            <a:pPr lvl="1"/>
            <a:r>
              <a:rPr lang="en-GB" sz="2400" dirty="0" smtClean="0"/>
              <a:t>The research that does exist is highlighted in infographics in our toolkit (probhct.blogs.lincoln.ac.uk)</a:t>
            </a:r>
          </a:p>
          <a:p>
            <a:pPr lvl="1"/>
            <a:r>
              <a:rPr lang="en-GB" sz="2400" dirty="0" smtClean="0"/>
              <a:t>Suggests that people in contact with probation are more likely to experience many health issues than the general population including:</a:t>
            </a:r>
          </a:p>
          <a:p>
            <a:pPr lvl="2"/>
            <a:r>
              <a:rPr lang="en-GB" sz="2000" dirty="0" smtClean="0"/>
              <a:t>Alcohol misuse</a:t>
            </a:r>
          </a:p>
          <a:p>
            <a:pPr lvl="2"/>
            <a:r>
              <a:rPr lang="en-GB" sz="2000" dirty="0" smtClean="0"/>
              <a:t>Drug misuse</a:t>
            </a:r>
          </a:p>
          <a:p>
            <a:pPr lvl="2"/>
            <a:r>
              <a:rPr lang="en-GB" sz="2000" dirty="0" smtClean="0"/>
              <a:t>Mental illness</a:t>
            </a:r>
          </a:p>
          <a:p>
            <a:pPr lvl="2"/>
            <a:r>
              <a:rPr lang="en-GB" sz="2000" dirty="0" smtClean="0"/>
              <a:t>Suicide and self-harm</a:t>
            </a:r>
            <a:endParaRPr lang="en-GB" sz="2000" dirty="0"/>
          </a:p>
        </p:txBody>
      </p:sp>
    </p:spTree>
    <p:extLst>
      <p:ext uri="{BB962C8B-B14F-4D97-AF65-F5344CB8AC3E}">
        <p14:creationId xmlns:p14="http://schemas.microsoft.com/office/powerpoint/2010/main" val="707051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282154"/>
          </a:xfrm>
        </p:spPr>
        <p:txBody>
          <a:bodyPr/>
          <a:lstStyle/>
          <a:p>
            <a:r>
              <a:rPr lang="en-GB" b="1" dirty="0"/>
              <a:t>Providing Effective Healthcare</a:t>
            </a:r>
            <a:endParaRPr lang="en-GB" dirty="0"/>
          </a:p>
        </p:txBody>
      </p:sp>
      <p:sp>
        <p:nvSpPr>
          <p:cNvPr id="3" name="Content Placeholder 2"/>
          <p:cNvSpPr>
            <a:spLocks noGrp="1"/>
          </p:cNvSpPr>
          <p:nvPr>
            <p:ph idx="1"/>
          </p:nvPr>
        </p:nvSpPr>
        <p:spPr>
          <a:xfrm>
            <a:off x="457200" y="1556793"/>
            <a:ext cx="8229600" cy="4569370"/>
          </a:xfrm>
        </p:spPr>
        <p:txBody>
          <a:bodyPr/>
          <a:lstStyle/>
          <a:p>
            <a:r>
              <a:rPr lang="en-GB" sz="2400" dirty="0" smtClean="0"/>
              <a:t>Lack of literature in some areas (e.g. oral health, diet, patient experience/satisfaction)</a:t>
            </a:r>
          </a:p>
          <a:p>
            <a:r>
              <a:rPr lang="en-GB" sz="2400" dirty="0" smtClean="0"/>
              <a:t>Variety within the literature makes it difficult to recommend any particular model</a:t>
            </a:r>
          </a:p>
          <a:p>
            <a:r>
              <a:rPr lang="en-GB" sz="2400" dirty="0" smtClean="0"/>
              <a:t>Some promising models such as: </a:t>
            </a:r>
          </a:p>
          <a:p>
            <a:pPr lvl="1"/>
            <a:r>
              <a:rPr lang="en-GB" sz="2000" dirty="0" smtClean="0"/>
              <a:t>Speciality probation caseloads in the USA</a:t>
            </a:r>
          </a:p>
          <a:p>
            <a:pPr lvl="1"/>
            <a:r>
              <a:rPr lang="en-GB" sz="2000" dirty="0" smtClean="0"/>
              <a:t>Specialist APs</a:t>
            </a:r>
          </a:p>
          <a:p>
            <a:pPr lvl="1"/>
            <a:r>
              <a:rPr lang="en-GB" sz="2000" dirty="0" smtClean="0"/>
              <a:t>Psychologically informed and planned environments</a:t>
            </a:r>
          </a:p>
          <a:p>
            <a:r>
              <a:rPr lang="en-GB" sz="2400" dirty="0" smtClean="0"/>
              <a:t>Also provided examples of potential models of good practice from our case study work in the toolkit, but further research is needed</a:t>
            </a:r>
            <a:endParaRPr lang="en-GB" sz="2400" dirty="0"/>
          </a:p>
        </p:txBody>
      </p:sp>
    </p:spTree>
    <p:extLst>
      <p:ext uri="{BB962C8B-B14F-4D97-AF65-F5344CB8AC3E}">
        <p14:creationId xmlns:p14="http://schemas.microsoft.com/office/powerpoint/2010/main" val="202882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Healthcare is Provided</a:t>
            </a:r>
            <a:endParaRPr lang="en-GB" b="1" dirty="0"/>
          </a:p>
        </p:txBody>
      </p:sp>
      <p:sp>
        <p:nvSpPr>
          <p:cNvPr id="3" name="Content Placeholder 2"/>
          <p:cNvSpPr>
            <a:spLocks noGrp="1"/>
          </p:cNvSpPr>
          <p:nvPr>
            <p:ph idx="1"/>
          </p:nvPr>
        </p:nvSpPr>
        <p:spPr/>
        <p:txBody>
          <a:bodyPr/>
          <a:lstStyle/>
          <a:p>
            <a:r>
              <a:rPr lang="en-GB" sz="2800" dirty="0" smtClean="0"/>
              <a:t>Surveys/FOI requests sent to 591 organisations across England:</a:t>
            </a:r>
          </a:p>
          <a:p>
            <a:pPr lvl="1"/>
            <a:r>
              <a:rPr lang="en-GB" sz="2000" dirty="0" smtClean="0"/>
              <a:t>Clinical Commissioning Groups (CCGs)</a:t>
            </a:r>
          </a:p>
          <a:p>
            <a:pPr lvl="1"/>
            <a:r>
              <a:rPr lang="en-GB" sz="2000" dirty="0" smtClean="0"/>
              <a:t>Mental Health Trusts </a:t>
            </a:r>
          </a:p>
          <a:p>
            <a:pPr lvl="1"/>
            <a:r>
              <a:rPr lang="en-GB" sz="2000" dirty="0" smtClean="0"/>
              <a:t>Public Health Departments</a:t>
            </a:r>
          </a:p>
          <a:p>
            <a:pPr lvl="1"/>
            <a:r>
              <a:rPr lang="en-GB" sz="2000" dirty="0" smtClean="0"/>
              <a:t>The National Probation Service (NPS)</a:t>
            </a:r>
          </a:p>
          <a:p>
            <a:pPr lvl="1"/>
            <a:r>
              <a:rPr lang="en-GB" sz="2000" dirty="0" smtClean="0"/>
              <a:t>Community Rehabilitation Companies (CRCs)</a:t>
            </a:r>
          </a:p>
          <a:p>
            <a:pPr lvl="1"/>
            <a:r>
              <a:rPr lang="en-GB" sz="2000" dirty="0" smtClean="0"/>
              <a:t>Probation Approved Premises</a:t>
            </a:r>
          </a:p>
          <a:p>
            <a:r>
              <a:rPr lang="en-GB" sz="2800" dirty="0" smtClean="0"/>
              <a:t>Overall received responses from 466 organisations (78.8%) but mainly in response to FOI requests</a:t>
            </a:r>
            <a:endParaRPr lang="en-GB" sz="2800" dirty="0"/>
          </a:p>
        </p:txBody>
      </p:sp>
    </p:spTree>
    <p:extLst>
      <p:ext uri="{BB962C8B-B14F-4D97-AF65-F5344CB8AC3E}">
        <p14:creationId xmlns:p14="http://schemas.microsoft.com/office/powerpoint/2010/main" val="32062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Barriers</a:t>
            </a:r>
            <a:endParaRPr lang="en-GB" b="1" dirty="0"/>
          </a:p>
        </p:txBody>
      </p:sp>
      <p:sp>
        <p:nvSpPr>
          <p:cNvPr id="3" name="Content Placeholder 2"/>
          <p:cNvSpPr>
            <a:spLocks noGrp="1"/>
          </p:cNvSpPr>
          <p:nvPr>
            <p:ph idx="1"/>
          </p:nvPr>
        </p:nvSpPr>
        <p:spPr/>
        <p:txBody>
          <a:bodyPr/>
          <a:lstStyle/>
          <a:p>
            <a:pPr marL="0" indent="0">
              <a:buNone/>
            </a:pPr>
            <a:r>
              <a:rPr lang="en-GB" sz="2800" dirty="0" smtClean="0"/>
              <a:t>Findings from surveys, case studies and the literature pointed to barriers to service access:</a:t>
            </a:r>
          </a:p>
          <a:p>
            <a:r>
              <a:rPr lang="en-GB" sz="2000" dirty="0" smtClean="0"/>
              <a:t>Gaps in provision</a:t>
            </a:r>
          </a:p>
          <a:p>
            <a:r>
              <a:rPr lang="en-GB" sz="2000" dirty="0" smtClean="0"/>
              <a:t>Lack of clear or clearly understood pathways into services</a:t>
            </a:r>
          </a:p>
          <a:p>
            <a:r>
              <a:rPr lang="en-GB" sz="2000" dirty="0" smtClean="0"/>
              <a:t>Problems with geographical boundaries and transition points</a:t>
            </a:r>
          </a:p>
          <a:p>
            <a:r>
              <a:rPr lang="en-GB" sz="2000" dirty="0" smtClean="0"/>
              <a:t>Lack of funding and resources</a:t>
            </a:r>
          </a:p>
          <a:p>
            <a:r>
              <a:rPr lang="en-GB" sz="2000" dirty="0" smtClean="0"/>
              <a:t>Organisational change</a:t>
            </a:r>
          </a:p>
          <a:p>
            <a:r>
              <a:rPr lang="en-GB" sz="2000" dirty="0" smtClean="0"/>
              <a:t>Restrictive referral criteria</a:t>
            </a:r>
          </a:p>
          <a:p>
            <a:r>
              <a:rPr lang="en-GB" sz="2000" dirty="0" smtClean="0"/>
              <a:t>Negative perceptions of people in contact with probation</a:t>
            </a:r>
          </a:p>
          <a:p>
            <a:r>
              <a:rPr lang="en-GB" sz="2000" dirty="0" smtClean="0"/>
              <a:t>Waiting lists</a:t>
            </a:r>
          </a:p>
          <a:p>
            <a:r>
              <a:rPr lang="en-GB" sz="2000" dirty="0" smtClean="0"/>
              <a:t>Client motivation/ability to attend</a:t>
            </a:r>
          </a:p>
          <a:p>
            <a:r>
              <a:rPr lang="en-GB" sz="2000" dirty="0" smtClean="0"/>
              <a:t>Difficulties with GP registration</a:t>
            </a:r>
          </a:p>
          <a:p>
            <a:r>
              <a:rPr lang="en-GB" sz="2000" dirty="0" smtClean="0"/>
              <a:t>Probation lacks a voice in the commissioning process</a:t>
            </a:r>
            <a:endParaRPr lang="en-GB" sz="2000" dirty="0"/>
          </a:p>
        </p:txBody>
      </p:sp>
    </p:spTree>
    <p:extLst>
      <p:ext uri="{BB962C8B-B14F-4D97-AF65-F5344CB8AC3E}">
        <p14:creationId xmlns:p14="http://schemas.microsoft.com/office/powerpoint/2010/main" val="423578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en-GB" dirty="0" smtClean="0"/>
              <a:t>Asked:</a:t>
            </a:r>
          </a:p>
          <a:p>
            <a:r>
              <a:rPr lang="en-GB" sz="2800" dirty="0"/>
              <a:t>W</a:t>
            </a:r>
            <a:r>
              <a:rPr lang="en-GB" sz="2800" dirty="0" smtClean="0"/>
              <a:t>hether organisations commissioned, provided or received services specifically for probation or with probation-specific elements</a:t>
            </a:r>
          </a:p>
          <a:p>
            <a:pPr marL="0" indent="0">
              <a:buNone/>
            </a:pPr>
            <a:endParaRPr lang="en-GB" sz="1200" dirty="0" smtClean="0"/>
          </a:p>
          <a:p>
            <a:r>
              <a:rPr lang="en-GB" sz="2800" dirty="0" smtClean="0"/>
              <a:t>Whether any work was done to facilitate access to mainstream services for people in contact with probation</a:t>
            </a:r>
          </a:p>
          <a:p>
            <a:endParaRPr lang="en-GB" sz="2800" dirty="0"/>
          </a:p>
          <a:p>
            <a:r>
              <a:rPr lang="en-GB" sz="2800" dirty="0" smtClean="0"/>
              <a:t>Also examined JSNAs to see if they considered the health of people in contact with probation</a:t>
            </a:r>
            <a:endParaRPr lang="en-GB" sz="2800" dirty="0"/>
          </a:p>
        </p:txBody>
      </p:sp>
    </p:spTree>
    <p:extLst>
      <p:ext uri="{BB962C8B-B14F-4D97-AF65-F5344CB8AC3E}">
        <p14:creationId xmlns:p14="http://schemas.microsoft.com/office/powerpoint/2010/main" val="2595978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38B5A0BA597B4CAB0F5648C096DFA0" ma:contentTypeVersion="3" ma:contentTypeDescription="Create a new document." ma:contentTypeScope="" ma:versionID="ea8852d7a0d87f4f6e2cfb1f29c4dae3">
  <xsd:schema xmlns:xsd="http://www.w3.org/2001/XMLSchema" xmlns:xs="http://www.w3.org/2001/XMLSchema" xmlns:p="http://schemas.microsoft.com/office/2006/metadata/properties" xmlns:ns2="cceec54e-257b-4865-a4c0-3c3778649a79" xmlns:ns3="adf6364d-a425-4770-92aa-a2f99f7f70a0" targetNamespace="http://schemas.microsoft.com/office/2006/metadata/properties" ma:root="true" ma:fieldsID="409575ee1ff7d4cc0de8df4ca716b6fd" ns2:_="" ns3:_="">
    <xsd:import namespace="cceec54e-257b-4865-a4c0-3c3778649a79"/>
    <xsd:import namespace="adf6364d-a425-4770-92aa-a2f99f7f70a0"/>
    <xsd:element name="properties">
      <xsd:complexType>
        <xsd:sequence>
          <xsd:element name="documentManagement">
            <xsd:complexType>
              <xsd:all>
                <xsd:element ref="ns2:_dlc_DocId" minOccurs="0"/>
                <xsd:element ref="ns2:_dlc_DocIdUrl" minOccurs="0"/>
                <xsd:element ref="ns2:_dlc_DocIdPersistId" minOccurs="0"/>
                <xsd:element ref="ns3:Owner" minOccurs="0"/>
                <xsd:element ref="ns3:SPSDescription" minOccurs="0"/>
                <xsd:element ref="ns3: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eec54e-257b-4865-a4c0-3c3778649a7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df6364d-a425-4770-92aa-a2f99f7f70a0" elementFormDefault="qualified">
    <xsd:import namespace="http://schemas.microsoft.com/office/2006/documentManagement/types"/>
    <xsd:import namespace="http://schemas.microsoft.com/office/infopath/2007/PartnerControls"/>
    <xsd:element name="Owner" ma:index="11" nillable="true" ma:displayName="Owner" ma:internalName="Owner">
      <xsd:simpleType>
        <xsd:restriction base="dms:Text"/>
      </xsd:simpleType>
    </xsd:element>
    <xsd:element name="SPSDescription" ma:index="12" nillable="true" ma:displayName="SPSDescription" ma:internalName="SPSDescription">
      <xsd:simpleType>
        <xsd:restriction base="dms:Note">
          <xsd:maxLength value="255"/>
        </xsd:restriction>
      </xsd:simpleType>
    </xsd:element>
    <xsd:element name="Status" ma:index="13" nillable="true" ma:displayName="Status" ma:internalName="Status">
      <xsd:simpleType>
        <xsd:restriction base="dms:Choic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PSDescription xmlns="adf6364d-a425-4770-92aa-a2f99f7f70a0" xsi:nil="true"/>
    <Owner xmlns="adf6364d-a425-4770-92aa-a2f99f7f70a0">Marketing</Owner>
    <Status xmlns="adf6364d-a425-4770-92aa-a2f99f7f70a0" xsi:nil="true"/>
    <_dlc_DocId xmlns="cceec54e-257b-4865-a4c0-3c3778649a79">TZYFEWV6ZHHA-2663-13</_dlc_DocId>
    <_dlc_DocIdUrl xmlns="cceec54e-257b-4865-a4c0-3c3778649a79">
      <Url>https://ps.lincoln.ac.uk/services/MARCOMMS/Corporate Branding/_layouts/DocIdRedir.aspx?ID=TZYFEWV6ZHHA-2663-13</Url>
      <Description>TZYFEWV6ZHHA-2663-13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1F3B939-FC1F-4E34-8250-CDB5567E21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eec54e-257b-4865-a4c0-3c3778649a79"/>
    <ds:schemaRef ds:uri="adf6364d-a425-4770-92aa-a2f99f7f70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D2E1F6-948A-4CDB-905D-89C62D15FDCD}">
  <ds:schemaRefs>
    <ds:schemaRef ds:uri="http://purl.org/dc/elements/1.1/"/>
    <ds:schemaRef ds:uri="http://purl.org/dc/terms/"/>
    <ds:schemaRef ds:uri="cceec54e-257b-4865-a4c0-3c3778649a79"/>
    <ds:schemaRef ds:uri="http://purl.org/dc/dcmitype/"/>
    <ds:schemaRef ds:uri="http://schemas.openxmlformats.org/package/2006/metadata/core-propertie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adf6364d-a425-4770-92aa-a2f99f7f70a0"/>
  </ds:schemaRefs>
</ds:datastoreItem>
</file>

<file path=customXml/itemProps3.xml><?xml version="1.0" encoding="utf-8"?>
<ds:datastoreItem xmlns:ds="http://schemas.openxmlformats.org/officeDocument/2006/customXml" ds:itemID="{C28276CF-9568-491F-8592-92FCFAFE7BDC}">
  <ds:schemaRefs>
    <ds:schemaRef ds:uri="http://schemas.microsoft.com/sharepoint/v3/contenttype/forms"/>
  </ds:schemaRefs>
</ds:datastoreItem>
</file>

<file path=customXml/itemProps4.xml><?xml version="1.0" encoding="utf-8"?>
<ds:datastoreItem xmlns:ds="http://schemas.openxmlformats.org/officeDocument/2006/customXml" ds:itemID="{86219212-3982-423F-A173-5705325B84F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458</TotalTime>
  <Words>839</Words>
  <Application>Microsoft Office PowerPoint</Application>
  <PresentationFormat>On-screen Show (4:3)</PresentationFormat>
  <Paragraphs>110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Health and access to care for people in contact with probation: a research perspective</vt:lpstr>
      <vt:lpstr>The Project</vt:lpstr>
      <vt:lpstr>Rationale</vt:lpstr>
      <vt:lpstr>Methods</vt:lpstr>
      <vt:lpstr>Health Needs</vt:lpstr>
      <vt:lpstr>Providing Effective Healthcare</vt:lpstr>
      <vt:lpstr>How Healthcare is Provided</vt:lpstr>
      <vt:lpstr>Barriers</vt:lpstr>
      <vt:lpstr>PowerPoint Presentation</vt:lpstr>
      <vt:lpstr>Key Findings</vt:lpstr>
      <vt:lpstr>Measuring and Facilitating Improvements in the Quality of Healthcare</vt:lpstr>
      <vt:lpstr>Summary</vt:lpstr>
      <vt:lpstr>PowerPoint Presentation</vt:lpstr>
    </vt:vector>
  </TitlesOfParts>
  <Company>University of Lincoln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Powerpoint Template</dc:title>
  <dc:creator>Drew Cook</dc:creator>
  <cp:lastModifiedBy>Coral Sirdifield</cp:lastModifiedBy>
  <cp:revision>63</cp:revision>
  <cp:lastPrinted>2019-06-20T15:15:17Z</cp:lastPrinted>
  <dcterms:created xsi:type="dcterms:W3CDTF">2012-11-12T10:14:42Z</dcterms:created>
  <dcterms:modified xsi:type="dcterms:W3CDTF">2019-06-20T15:17:55Z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
  </property>
  <property fmtid="{D5CDD505-2E9C-101B-9397-08002B2CF9AE}" pid="3" name="SPSDescription">
    <vt:lpwstr/>
  </property>
  <property fmtid="{D5CDD505-2E9C-101B-9397-08002B2CF9AE}" pid="4" name="Status">
    <vt:lpwstr/>
  </property>
  <property fmtid="{D5CDD505-2E9C-101B-9397-08002B2CF9AE}" pid="5" name="Order">
    <vt:r8>800</vt:r8>
  </property>
  <property fmtid="{D5CDD505-2E9C-101B-9397-08002B2CF9AE}" pid="6" name="_dlc_DocIdItemGuid">
    <vt:lpwstr>5148f809-1609-4bc5-82bc-7cbb4804bab8</vt:lpwstr>
  </property>
  <property fmtid="{D5CDD505-2E9C-101B-9397-08002B2CF9AE}" pid="7" name="ContentTypeId">
    <vt:lpwstr>0x0101003138B5A0BA597B4CAB0F5648C096DFA0</vt:lpwstr>
  </property>
</Properties>
</file>